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15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9737"/>
            <a:ext cx="7772400" cy="446936"/>
          </a:xfrm>
        </p:spPr>
        <p:txBody>
          <a:bodyPr>
            <a:normAutofit fontScale="90000"/>
          </a:bodyPr>
          <a:lstStyle/>
          <a:p>
            <a:r>
              <a:rPr lang="ar-IQ" sz="3200" b="1" dirty="0" smtClean="0"/>
              <a:t>الاسماك الغضروفية الحديثة</a:t>
            </a:r>
            <a:endParaRPr lang="ar-IQ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640960" cy="590465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ar-IQ" dirty="0"/>
              <a:t>التصنيف الحديث للقروش قسمتها الى ثمانية رتب هي</a:t>
            </a:r>
            <a:r>
              <a:rPr lang="en-US" dirty="0" err="1"/>
              <a:t>Squaliformes</a:t>
            </a:r>
            <a:r>
              <a:rPr lang="en-US" dirty="0"/>
              <a:t>, </a:t>
            </a:r>
            <a:r>
              <a:rPr lang="en-US" dirty="0" err="1"/>
              <a:t>Pristiophoriformes</a:t>
            </a:r>
            <a:r>
              <a:rPr lang="en-US" dirty="0"/>
              <a:t>, </a:t>
            </a:r>
            <a:r>
              <a:rPr lang="en-US" dirty="0" err="1"/>
              <a:t>Squatiformes</a:t>
            </a:r>
            <a:r>
              <a:rPr lang="en-US" dirty="0"/>
              <a:t>, </a:t>
            </a:r>
            <a:r>
              <a:rPr lang="en-US" dirty="0" err="1"/>
              <a:t>Lamniformes</a:t>
            </a:r>
            <a:r>
              <a:rPr lang="en-US" dirty="0"/>
              <a:t>, </a:t>
            </a:r>
            <a:r>
              <a:rPr lang="en-US" dirty="0" err="1"/>
              <a:t>Orectolobiformes</a:t>
            </a:r>
            <a:r>
              <a:rPr lang="en-US" dirty="0"/>
              <a:t>, </a:t>
            </a:r>
            <a:r>
              <a:rPr lang="en-US" dirty="0" err="1"/>
              <a:t>Carcharhiniformes</a:t>
            </a:r>
            <a:r>
              <a:rPr lang="ar-IQ" dirty="0"/>
              <a:t> فضلاً عن الرتبتين القروش سداسية الغلاصم </a:t>
            </a:r>
            <a:r>
              <a:rPr lang="en-US" dirty="0" err="1"/>
              <a:t>Hexaniformes</a:t>
            </a:r>
            <a:r>
              <a:rPr lang="ar-IQ" dirty="0"/>
              <a:t> والقروش رأس الثور </a:t>
            </a:r>
            <a:r>
              <a:rPr lang="en-US" dirty="0" err="1"/>
              <a:t>Heterodontiformes</a:t>
            </a:r>
            <a:r>
              <a:rPr lang="ar-IQ" dirty="0"/>
              <a:t>.</a:t>
            </a:r>
            <a:endParaRPr lang="en-US" dirty="0"/>
          </a:p>
          <a:p>
            <a:pPr algn="just"/>
            <a:r>
              <a:rPr lang="ar-IQ" dirty="0"/>
              <a:t>1-الرتبة </a:t>
            </a:r>
            <a:r>
              <a:rPr lang="en-US" dirty="0" err="1"/>
              <a:t>Hexaniformes</a:t>
            </a:r>
            <a:r>
              <a:rPr lang="ar-IQ" dirty="0"/>
              <a:t> ممثلة بعائلتين وستة انواع. </a:t>
            </a:r>
            <a:endParaRPr lang="en-US" dirty="0"/>
          </a:p>
          <a:p>
            <a:pPr algn="just"/>
            <a:r>
              <a:rPr lang="ar-IQ" dirty="0"/>
              <a:t>2-الرتبة </a:t>
            </a:r>
            <a:r>
              <a:rPr lang="en-US" dirty="0" err="1"/>
              <a:t>Heterodontiformes</a:t>
            </a:r>
            <a:r>
              <a:rPr lang="ar-IQ" dirty="0"/>
              <a:t> ممثلة بعائلة واحدة وتسعة انواع.</a:t>
            </a:r>
            <a:endParaRPr lang="en-US" dirty="0"/>
          </a:p>
          <a:p>
            <a:pPr algn="just"/>
            <a:r>
              <a:rPr lang="ar-IQ" dirty="0"/>
              <a:t>3-الرتبة </a:t>
            </a:r>
            <a:r>
              <a:rPr lang="en-US" dirty="0"/>
              <a:t> </a:t>
            </a:r>
            <a:r>
              <a:rPr lang="en-US" dirty="0" err="1"/>
              <a:t>Squaliformes</a:t>
            </a:r>
            <a:r>
              <a:rPr lang="ar-IQ" dirty="0"/>
              <a:t>ممثلة بسبعة عوائل (ثلاثة عوائل عام 1986) و 124 نوعاً.</a:t>
            </a:r>
            <a:endParaRPr lang="en-US" dirty="0"/>
          </a:p>
          <a:p>
            <a:pPr algn="just"/>
            <a:r>
              <a:rPr lang="ar-IQ" dirty="0"/>
              <a:t>الجنس </a:t>
            </a:r>
            <a:r>
              <a:rPr lang="en-US" i="1" dirty="0" err="1"/>
              <a:t>Squalius</a:t>
            </a:r>
            <a:r>
              <a:rPr lang="ar-IQ" dirty="0"/>
              <a:t> الجنس الاول الذي ظهر في متحجرات العصر </a:t>
            </a:r>
            <a:r>
              <a:rPr lang="ar-IQ" dirty="0" err="1"/>
              <a:t>الكريتاسي</a:t>
            </a:r>
            <a:r>
              <a:rPr lang="ar-IQ" dirty="0"/>
              <a:t> (65-141 مليون سنة مضت) هذه القروش تمتلك خمسة شقوق </a:t>
            </a:r>
            <a:r>
              <a:rPr lang="ar-IQ" dirty="0" err="1"/>
              <a:t>غلصمية</a:t>
            </a:r>
            <a:r>
              <a:rPr lang="ar-IQ" dirty="0"/>
              <a:t> جميعها امام الزعنفة الكتفية، </a:t>
            </a:r>
            <a:r>
              <a:rPr lang="ar-IQ" dirty="0" err="1"/>
              <a:t>الفويهة</a:t>
            </a:r>
            <a:r>
              <a:rPr lang="ar-IQ" dirty="0"/>
              <a:t> موجودة، الزعنفة </a:t>
            </a:r>
            <a:r>
              <a:rPr lang="ar-IQ" dirty="0" err="1"/>
              <a:t>المخرجية</a:t>
            </a:r>
            <a:r>
              <a:rPr lang="ar-IQ" dirty="0"/>
              <a:t> مفقودة، وزعنفتين ظهرية (في احد العوائل هناك اشواك قصيرة امام كل زعنفة ظهرية) واغلبها تقطن المياه العميقة. العائلة </a:t>
            </a:r>
            <a:r>
              <a:rPr lang="en-US" dirty="0" err="1"/>
              <a:t>Squalidae</a:t>
            </a:r>
            <a:r>
              <a:rPr lang="ar-IQ" dirty="0"/>
              <a:t> تعد من القروش الاصغر في العالم (بحدود 24 سم) او الاكبر (7 متر). تضم العائلة احد اقدم القروش التي تحمل اسنان متكلسة.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6420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25344"/>
          </a:xfrm>
        </p:spPr>
        <p:txBody>
          <a:bodyPr>
            <a:normAutofit lnSpcReduction="10000"/>
          </a:bodyPr>
          <a:lstStyle/>
          <a:p>
            <a:r>
              <a:rPr lang="ar-IQ" dirty="0"/>
              <a:t> </a:t>
            </a:r>
            <a:endParaRPr lang="en-US" dirty="0"/>
          </a:p>
          <a:p>
            <a:pPr algn="just"/>
            <a:r>
              <a:rPr lang="ar-IQ" sz="3300" dirty="0"/>
              <a:t>4-الرتبة </a:t>
            </a:r>
            <a:r>
              <a:rPr lang="en-US" sz="3300" dirty="0" err="1"/>
              <a:t>Lamniformes</a:t>
            </a:r>
            <a:r>
              <a:rPr lang="ar-IQ" sz="3300" dirty="0"/>
              <a:t> (قروش </a:t>
            </a:r>
            <a:r>
              <a:rPr lang="ar-IQ" sz="3300" dirty="0" err="1"/>
              <a:t>الماكريل</a:t>
            </a:r>
            <a:r>
              <a:rPr lang="ar-IQ" sz="3300" dirty="0"/>
              <a:t>) ممثلة بسبعة عوائل و92 نوعاً (16 نوع عام 1986). خمسة شقوق </a:t>
            </a:r>
            <a:r>
              <a:rPr lang="ar-IQ" sz="3300" dirty="0" err="1"/>
              <a:t>غلصمية</a:t>
            </a:r>
            <a:r>
              <a:rPr lang="ar-IQ" sz="3300" dirty="0"/>
              <a:t>. </a:t>
            </a:r>
            <a:r>
              <a:rPr lang="ar-IQ" sz="3300" dirty="0" err="1"/>
              <a:t>لاتمتلك</a:t>
            </a:r>
            <a:r>
              <a:rPr lang="ar-IQ" sz="3300" dirty="0"/>
              <a:t> جفن عيني سفلي، الزعانف الظهرية بدون اشواك، اصل الزعنفة الظهرية الاولى في مقابل المسافة بين الزعنفتين الكتفية والحوضية او فوق الكتفية. الصمام المعوي من النوع الحلقي </a:t>
            </a:r>
            <a:r>
              <a:rPr lang="en-US" sz="3300" dirty="0"/>
              <a:t>ring valve</a:t>
            </a:r>
            <a:r>
              <a:rPr lang="ar-IQ" sz="3300" dirty="0"/>
              <a:t>. </a:t>
            </a:r>
            <a:endParaRPr lang="en-US" sz="3300" dirty="0"/>
          </a:p>
          <a:p>
            <a:pPr algn="just"/>
            <a:r>
              <a:rPr lang="ar-IQ" sz="3300" dirty="0"/>
              <a:t>5-الرتبة </a:t>
            </a:r>
            <a:r>
              <a:rPr lang="en-US" sz="3300" dirty="0" err="1"/>
              <a:t>Squatiformes</a:t>
            </a:r>
            <a:r>
              <a:rPr lang="ar-IQ" sz="3300" dirty="0"/>
              <a:t> (قروش الملائكة) ممثلة بعائلة واحدة و21 نوعاً (13 نوع عام 1986). الجنس </a:t>
            </a:r>
            <a:r>
              <a:rPr lang="en-US" sz="3300" i="1" dirty="0" err="1"/>
              <a:t>Squatina</a:t>
            </a:r>
            <a:r>
              <a:rPr lang="ar-IQ" sz="3300" dirty="0"/>
              <a:t> المضغوط بشدة من </a:t>
            </a:r>
            <a:r>
              <a:rPr lang="ar-IQ" sz="3300" dirty="0" smtClean="0"/>
              <a:t>الجهتين الظهرية </a:t>
            </a:r>
            <a:r>
              <a:rPr lang="ar-IQ" sz="3300" dirty="0"/>
              <a:t>البطنية ويشبه </a:t>
            </a:r>
            <a:r>
              <a:rPr lang="ar-IQ" sz="3300" dirty="0" err="1"/>
              <a:t>القوابع</a:t>
            </a:r>
            <a:r>
              <a:rPr lang="ar-IQ" sz="3300" dirty="0"/>
              <a:t> اكثر مما يشبه القروش، لكن الزعانف الكتفية العريضة لا تتحد مع الرأس، الزعانف الحوضية عريضة وممتدة. </a:t>
            </a:r>
            <a:r>
              <a:rPr lang="ar-IQ" sz="3300" dirty="0" err="1"/>
              <a:t>المخرجية</a:t>
            </a:r>
            <a:r>
              <a:rPr lang="ar-IQ" sz="3300" dirty="0"/>
              <a:t> مفقودة. الفص السفلي من الذنبية اكبر من الفص العلوي.</a:t>
            </a:r>
            <a:endParaRPr lang="en-US" sz="33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12136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64488" cy="6741368"/>
          </a:xfrm>
        </p:spPr>
        <p:txBody>
          <a:bodyPr>
            <a:normAutofit fontScale="85000" lnSpcReduction="10000"/>
          </a:bodyPr>
          <a:lstStyle/>
          <a:p>
            <a:r>
              <a:rPr lang="ar-IQ" dirty="0"/>
              <a:t>6-الرتبة </a:t>
            </a:r>
            <a:r>
              <a:rPr lang="en-US" dirty="0" err="1"/>
              <a:t>Orectolobiformes</a:t>
            </a:r>
            <a:r>
              <a:rPr lang="ar-IQ" dirty="0"/>
              <a:t> (القروش الملونة) ممثلة بسبعة عوائل و 46 نوعاً (32 نوعاً عام 1986). خمسة شقوق </a:t>
            </a:r>
            <a:r>
              <a:rPr lang="ar-IQ" dirty="0" err="1"/>
              <a:t>غلصمية</a:t>
            </a:r>
            <a:r>
              <a:rPr lang="ar-IQ" dirty="0"/>
              <a:t> الرابع والخامس بمستوى الزعنفة الكتفية، </a:t>
            </a:r>
            <a:r>
              <a:rPr lang="ar-IQ" dirty="0" err="1"/>
              <a:t>الفويهة</a:t>
            </a:r>
            <a:r>
              <a:rPr lang="ar-IQ" dirty="0"/>
              <a:t> والمنخر موجودتان والزعانف الظهرية في النصف الخلفي من الجسم. اشهر الامثلة قرش الحوت </a:t>
            </a:r>
            <a:r>
              <a:rPr lang="en-US" dirty="0"/>
              <a:t>Whale shark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7-الرتبة </a:t>
            </a:r>
            <a:r>
              <a:rPr lang="en-US" dirty="0" err="1"/>
              <a:t>Pristiophoriformes</a:t>
            </a:r>
            <a:r>
              <a:rPr lang="ar-IQ" dirty="0"/>
              <a:t> (القروش المنشارية) ممثلة بعائلة واحدة وثمانية انواع (خمسة انواع عام 1986). تمتلك خطم مسطح ومستدق وطويل مسلح بعدد من الاسنان الحادة على الجانبين وعلى زوج من </a:t>
            </a:r>
            <a:r>
              <a:rPr lang="ar-IQ" dirty="0" err="1"/>
              <a:t>اللوامس</a:t>
            </a:r>
            <a:r>
              <a:rPr lang="ar-IQ" dirty="0"/>
              <a:t> الممتدة من السطح البطني للخطم وتفتقد للزعنفة </a:t>
            </a:r>
            <a:r>
              <a:rPr lang="ar-IQ" dirty="0" err="1"/>
              <a:t>المخرجية</a:t>
            </a:r>
            <a:r>
              <a:rPr lang="ar-IQ" dirty="0"/>
              <a:t> وهي تشبه </a:t>
            </a:r>
            <a:r>
              <a:rPr lang="ar-IQ" dirty="0" err="1"/>
              <a:t>القوابع</a:t>
            </a:r>
            <a:r>
              <a:rPr lang="ar-IQ" dirty="0"/>
              <a:t> المنشارية </a:t>
            </a:r>
            <a:r>
              <a:rPr lang="en-US" dirty="0"/>
              <a:t>Sawfishes</a:t>
            </a:r>
            <a:r>
              <a:rPr lang="ar-IQ" dirty="0"/>
              <a:t> التي تختلف عنها في موقع الشقوق </a:t>
            </a:r>
            <a:r>
              <a:rPr lang="ar-IQ" dirty="0" err="1"/>
              <a:t>الغلصمية</a:t>
            </a:r>
            <a:r>
              <a:rPr lang="ar-IQ" dirty="0"/>
              <a:t> التي تكون جانبية في القروش المنشارية وبطنية في </a:t>
            </a:r>
            <a:r>
              <a:rPr lang="ar-IQ" dirty="0" err="1"/>
              <a:t>القوابع</a:t>
            </a:r>
            <a:r>
              <a:rPr lang="ar-IQ" dirty="0"/>
              <a:t> المنشارية وفي موقع تلك الشقوق بموقعها امام قواعد الكتفية في القروش مقارنةً بمستوى وسطي بالنسبة لقواعد الزعانف الكتفية في </a:t>
            </a:r>
            <a:r>
              <a:rPr lang="ar-IQ" dirty="0" err="1"/>
              <a:t>القوابع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8-رتبة القروش الرمادية </a:t>
            </a:r>
            <a:r>
              <a:rPr lang="en-US" dirty="0" err="1"/>
              <a:t>Carcharhiniformes</a:t>
            </a:r>
            <a:r>
              <a:rPr lang="ar-IQ" dirty="0"/>
              <a:t> ممثلة بتسعة عوائل (ثمانية عام 1986) و288 نوعاً (208 عام 1986). الشقوق </a:t>
            </a:r>
            <a:r>
              <a:rPr lang="ar-IQ" dirty="0" err="1"/>
              <a:t>الغلصمية</a:t>
            </a:r>
            <a:r>
              <a:rPr lang="ar-IQ" dirty="0"/>
              <a:t> خمسة في العدد ومنها 3-5 الاخيرة تقع فوق الزعنفة الكتفية. الجفن السفلي للعين موجود. الزعانف الظهرية اثنان خالية من الاشواك والفص العلوي من الزعنفة الذنبية طويل والفص السفلي قصير او مفقود.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35070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552728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ar-IQ" sz="2800" dirty="0"/>
              <a:t>كما اشرنا سلفاً ان اولى القروش ظهرت في العصر </a:t>
            </a:r>
            <a:r>
              <a:rPr lang="ar-IQ" sz="2800" dirty="0" err="1"/>
              <a:t>الديفوني</a:t>
            </a:r>
            <a:r>
              <a:rPr lang="ar-IQ" sz="2800" dirty="0"/>
              <a:t> (345-395 مليون سنة مضت) والتي سميت بفترة الاسماك</a:t>
            </a:r>
            <a:r>
              <a:rPr lang="en-US" sz="2800" dirty="0"/>
              <a:t>Age of fishes </a:t>
            </a:r>
            <a:r>
              <a:rPr lang="ar-IQ" sz="2800" dirty="0"/>
              <a:t> لان الاسماك اصبحت الحيوانات السائدة في البحر في تلك الحقبة. في تلك الفترة القروش كانت اقل عدداً من مدرعة الجلد </a:t>
            </a:r>
            <a:r>
              <a:rPr lang="en-US" sz="2800" dirty="0" err="1"/>
              <a:t>ostracoderms</a:t>
            </a:r>
            <a:r>
              <a:rPr lang="ar-IQ" sz="2800" dirty="0"/>
              <a:t> والقروش المشوكة </a:t>
            </a:r>
            <a:r>
              <a:rPr lang="en-US" sz="2800" dirty="0"/>
              <a:t>acanthodians</a:t>
            </a:r>
            <a:r>
              <a:rPr lang="ar-IQ" sz="2800" dirty="0"/>
              <a:t> </a:t>
            </a:r>
            <a:r>
              <a:rPr lang="ar-IQ" sz="2800" dirty="0" err="1"/>
              <a:t>وصفائحية</a:t>
            </a:r>
            <a:r>
              <a:rPr lang="ar-IQ" sz="2800" dirty="0"/>
              <a:t> الجلد </a:t>
            </a:r>
            <a:r>
              <a:rPr lang="en-US" sz="2800" dirty="0" err="1"/>
              <a:t>Placoderms</a:t>
            </a:r>
            <a:r>
              <a:rPr lang="ar-IQ" sz="2800" dirty="0"/>
              <a:t>. فالقروش كانت صغيرة وربما فريسة للقروش المشوكة </a:t>
            </a:r>
            <a:r>
              <a:rPr lang="ar-IQ" sz="2800" dirty="0" err="1"/>
              <a:t>وصفائحية</a:t>
            </a:r>
            <a:r>
              <a:rPr lang="ar-IQ" sz="2800" dirty="0"/>
              <a:t> الجلد الكبيرة. مع اختفاء هذه المجاميع القديمة من الاسماك في نهاية العصر </a:t>
            </a:r>
            <a:r>
              <a:rPr lang="ar-IQ" sz="2800" dirty="0" err="1"/>
              <a:t>الديفوني</a:t>
            </a:r>
            <a:r>
              <a:rPr lang="ar-IQ" sz="2800" dirty="0"/>
              <a:t> سادت القروش (القروش البدائية </a:t>
            </a:r>
            <a:r>
              <a:rPr lang="en-US" sz="2800" dirty="0"/>
              <a:t> </a:t>
            </a:r>
            <a:r>
              <a:rPr lang="en-US" sz="2800" dirty="0" err="1"/>
              <a:t>Cladoselachian</a:t>
            </a:r>
            <a:r>
              <a:rPr lang="en-US" sz="2800" dirty="0"/>
              <a:t> </a:t>
            </a:r>
            <a:r>
              <a:rPr lang="ar-IQ" sz="2800" dirty="0"/>
              <a:t>والقروش سنامية الاسنان</a:t>
            </a:r>
            <a:r>
              <a:rPr lang="en-US" sz="2800" dirty="0" err="1" smtClean="0"/>
              <a:t>Hybodontian</a:t>
            </a:r>
            <a:r>
              <a:rPr lang="en-US" sz="2800" dirty="0" smtClean="0"/>
              <a:t> </a:t>
            </a:r>
            <a:r>
              <a:rPr lang="ar-IQ" sz="2800" dirty="0" smtClean="0"/>
              <a:t>) </a:t>
            </a:r>
            <a:r>
              <a:rPr lang="ar-IQ" sz="2800" dirty="0"/>
              <a:t>بجانب رتبة </a:t>
            </a:r>
            <a:r>
              <a:rPr lang="ar-IQ" sz="2800"/>
              <a:t>الاسماك </a:t>
            </a:r>
            <a:r>
              <a:rPr lang="ar-IQ" sz="2800" smtClean="0"/>
              <a:t>الخرافية.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05155408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419</Words>
  <Application>Microsoft Office PowerPoint</Application>
  <PresentationFormat>On-screen Show (4:3)</PresentationFormat>
  <Paragraphs>13</Paragraphs>
  <Slides>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سمة Office</vt:lpstr>
      <vt:lpstr>الاسماك الغضروفية الحديثة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الاسماك الغضروفية الحديثة</dc:title>
  <dc:creator>Rajaa</dc:creator>
  <cp:lastModifiedBy>Rajaa</cp:lastModifiedBy>
  <cp:revision>2</cp:revision>
  <dcterms:created xsi:type="dcterms:W3CDTF">2019-12-30T14:26:43Z</dcterms:created>
  <dcterms:modified xsi:type="dcterms:W3CDTF">2019-12-30T14:42:27Z</dcterms:modified>
</cp:coreProperties>
</file>